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2" r:id="rId1"/>
  </p:sldMasterIdLst>
  <p:handoutMasterIdLst>
    <p:handoutMasterId r:id="rId13"/>
  </p:handoutMasterIdLst>
  <p:sldIdLst>
    <p:sldId id="257" r:id="rId2"/>
    <p:sldId id="293" r:id="rId3"/>
    <p:sldId id="258" r:id="rId4"/>
    <p:sldId id="259" r:id="rId5"/>
    <p:sldId id="260" r:id="rId6"/>
    <p:sldId id="261" r:id="rId7"/>
    <p:sldId id="264" r:id="rId8"/>
    <p:sldId id="263" r:id="rId9"/>
    <p:sldId id="297" r:id="rId10"/>
    <p:sldId id="298" r:id="rId11"/>
    <p:sldId id="291" r:id="rId1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Reutter" initials="TR" lastIdx="1" clrIdx="0">
    <p:extLst>
      <p:ext uri="{19B8F6BF-5375-455C-9EA6-DF929625EA0E}">
        <p15:presenceInfo xmlns:p15="http://schemas.microsoft.com/office/powerpoint/2012/main" userId="af8f2d62ccc898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4" autoAdjust="0"/>
  </p:normalViewPr>
  <p:slideViewPr>
    <p:cSldViewPr>
      <p:cViewPr varScale="1">
        <p:scale>
          <a:sx n="99" d="100"/>
          <a:sy n="99" d="100"/>
        </p:scale>
        <p:origin x="28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Reutter" userId="af8f2d62ccc898ac" providerId="LiveId" clId="{BEC98684-061D-439A-80ED-5EF3C1D33A9A}"/>
    <pc:docChg chg="undo custSel modSld">
      <pc:chgData name="Tina Reutter" userId="af8f2d62ccc898ac" providerId="LiveId" clId="{BEC98684-061D-439A-80ED-5EF3C1D33A9A}" dt="2022-01-18T17:16:57.893" v="5" actId="21"/>
      <pc:docMkLst>
        <pc:docMk/>
      </pc:docMkLst>
      <pc:sldChg chg="modSp mod">
        <pc:chgData name="Tina Reutter" userId="af8f2d62ccc898ac" providerId="LiveId" clId="{BEC98684-061D-439A-80ED-5EF3C1D33A9A}" dt="2022-01-18T17:15:20.560" v="2" actId="20577"/>
        <pc:sldMkLst>
          <pc:docMk/>
          <pc:sldMk cId="0" sldId="297"/>
        </pc:sldMkLst>
        <pc:spChg chg="mod">
          <ac:chgData name="Tina Reutter" userId="af8f2d62ccc898ac" providerId="LiveId" clId="{BEC98684-061D-439A-80ED-5EF3C1D33A9A}" dt="2022-01-18T17:15:20.560" v="2" actId="20577"/>
          <ac:spMkLst>
            <pc:docMk/>
            <pc:sldMk cId="0" sldId="297"/>
            <ac:spMk id="26626" creationId="{00000000-0000-0000-0000-000000000000}"/>
          </ac:spMkLst>
        </pc:spChg>
      </pc:sldChg>
      <pc:sldChg chg="delSp mod delAnim addCm delCm">
        <pc:chgData name="Tina Reutter" userId="af8f2d62ccc898ac" providerId="LiveId" clId="{BEC98684-061D-439A-80ED-5EF3C1D33A9A}" dt="2022-01-18T17:16:57.893" v="5" actId="21"/>
        <pc:sldMkLst>
          <pc:docMk/>
          <pc:sldMk cId="3913105583" sldId="298"/>
        </pc:sldMkLst>
        <pc:picChg chg="del">
          <ac:chgData name="Tina Reutter" userId="af8f2d62ccc898ac" providerId="LiveId" clId="{BEC98684-061D-439A-80ED-5EF3C1D33A9A}" dt="2022-01-18T17:16:57.893" v="5" actId="21"/>
          <ac:picMkLst>
            <pc:docMk/>
            <pc:sldMk cId="3913105583" sldId="298"/>
            <ac:picMk id="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4F2DF51-BF6B-47A2-A10A-7E293B547419}" type="datetimeFigureOut">
              <a:rPr lang="de-DE"/>
              <a:pPr>
                <a:defRPr/>
              </a:pPr>
              <a:t>18.01.2022</a:t>
            </a:fld>
            <a:endParaRPr lang="de-DE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305F6D1-641B-46E2-AF9B-867BC31AAC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10C4-97E1-4B87-9260-B4D38B4B81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463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27DE-AAC5-4D0F-9D7D-7F73B0A76A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436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621D-0076-4ED3-826D-A37E2DC38D6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033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9FC8C-BA45-45FD-A513-1718F1597A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724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D568-1121-47CA-B9EC-70C2CF3801F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7308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A901-EE57-44A6-A761-9305E12815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6199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6883-A354-4963-A659-B8331420BA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013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C3C8-E460-4AE6-A82E-47BC873EBC0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9931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8E867-B195-4237-B88D-9A23D19BA0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10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1EC9-EDB2-4A3E-9702-57C685A9B03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372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320C-A898-4E21-B5A8-A81DEFFC5D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626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503E-D06A-4B6F-B7BE-01643BA26EF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76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419C-69E6-4364-A39F-A86E009839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244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9C39-D8A6-48F1-AD03-50FA6F16C86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A738-0991-4AE4-B93B-F8924A92D7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303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4D88-8B3A-4105-A440-3904B50F5A3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501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1E1A-B45E-4979-B26E-14E51FEC14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387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E0FA679-B5BD-4529-826C-B9B62B6D90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703" r:id="rId11"/>
    <p:sldLayoutId id="2147484698" r:id="rId12"/>
    <p:sldLayoutId id="2147484704" r:id="rId13"/>
    <p:sldLayoutId id="2147484699" r:id="rId14"/>
    <p:sldLayoutId id="2147484700" r:id="rId15"/>
    <p:sldLayoutId id="2147484701" r:id="rId16"/>
    <p:sldLayoutId id="214748470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549275"/>
            <a:ext cx="608965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50825" y="3664102"/>
            <a:ext cx="7237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Berufsvorbereitende Einrichtung (BVE)</a:t>
            </a:r>
          </a:p>
        </p:txBody>
      </p:sp>
      <p:pic>
        <p:nvPicPr>
          <p:cNvPr id="3" name="Foli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8613" y="458112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197346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alt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Anmeldung für die BVE</a:t>
            </a:r>
          </a:p>
          <a:p>
            <a:pPr algn="ctr"/>
            <a:r>
              <a:rPr lang="de-DE" sz="1900" dirty="0">
                <a:latin typeface="Calibri" panose="020F0502020204030204" pitchFamily="34" charset="0"/>
                <a:cs typeface="Calibri" panose="020F0502020204030204" pitchFamily="34" charset="0"/>
              </a:rPr>
              <a:t>(bis spätestens 29. April 2022)</a:t>
            </a:r>
          </a:p>
          <a:p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über die 	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Bodelschwingh-Schule Göppingen</a:t>
            </a:r>
          </a:p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Schulerburgstr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24</a:t>
            </a:r>
          </a:p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	73033 Göppingen</a:t>
            </a:r>
          </a:p>
          <a:p>
            <a:endParaRPr lang="de-DE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Erforderliche Unterlagen</a:t>
            </a:r>
            <a:endParaRPr lang="de-DE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nhaltsplatzhalter 5"/>
          <p:cNvSpPr txBox="1">
            <a:spLocks/>
          </p:cNvSpPr>
          <p:nvPr/>
        </p:nvSpPr>
        <p:spPr bwMode="auto">
          <a:xfrm>
            <a:off x="367880" y="2938876"/>
            <a:ext cx="8020544" cy="128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600" dirty="0">
                <a:latin typeface="Calibri" panose="020F0502020204030204" pitchFamily="34" charset="0"/>
                <a:cs typeface="Tahoma" panose="020B0604030504040204" pitchFamily="34" charset="0"/>
              </a:rPr>
              <a:t>Schriftliche Bewerbung der Schüler*innen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600" dirty="0">
                <a:latin typeface="Calibri" panose="020F0502020204030204" pitchFamily="34" charset="0"/>
                <a:cs typeface="Tahoma" panose="020B0604030504040204" pitchFamily="34" charset="0"/>
              </a:rPr>
              <a:t>Schüler-Fragebogen (leichte Sprache)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600" dirty="0">
                <a:latin typeface="Calibri" panose="020F0502020204030204" pitchFamily="34" charset="0"/>
                <a:cs typeface="Tahoma" panose="020B0604030504040204" pitchFamily="34" charset="0"/>
              </a:rPr>
              <a:t>Passfoto / Foto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600" dirty="0">
                <a:latin typeface="Calibri" panose="020F0502020204030204" pitchFamily="34" charset="0"/>
                <a:cs typeface="Tahoma" panose="020B0604030504040204" pitchFamily="34" charset="0"/>
              </a:rPr>
              <a:t>Letztes Zeugnis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600" dirty="0">
                <a:latin typeface="Calibri" panose="020F0502020204030204" pitchFamily="34" charset="0"/>
                <a:cs typeface="Tahoma" panose="020B0604030504040204" pitchFamily="34" charset="0"/>
              </a:rPr>
              <a:t>Nachweis über ein 1-wöchiges Praktikum auf dem allgemeinen Arbeitsmarkt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DE" altLang="de-DE" sz="1900" dirty="0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5" name="Inhaltsplatzhalter 5"/>
          <p:cNvSpPr txBox="1">
            <a:spLocks/>
          </p:cNvSpPr>
          <p:nvPr/>
        </p:nvSpPr>
        <p:spPr bwMode="auto">
          <a:xfrm>
            <a:off x="367880" y="4710537"/>
            <a:ext cx="6984776" cy="95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de-DE" altLang="de-DE" sz="1600" dirty="0">
                <a:latin typeface="Calibri" panose="020F0502020204030204" pitchFamily="34" charset="0"/>
                <a:cs typeface="Tahoma" panose="020B0604030504040204" pitchFamily="34" charset="0"/>
              </a:rPr>
              <a:t>Aus dem </a:t>
            </a:r>
            <a:r>
              <a:rPr lang="de-DE" altLang="de-DE" sz="1600" b="1" dirty="0">
                <a:latin typeface="Calibri" panose="020F0502020204030204" pitchFamily="34" charset="0"/>
                <a:cs typeface="Tahoma" panose="020B0604030504040204" pitchFamily="34" charset="0"/>
              </a:rPr>
              <a:t>Kompetenzinventar</a:t>
            </a:r>
            <a:r>
              <a:rPr lang="de-DE" altLang="de-DE" sz="1600" dirty="0">
                <a:latin typeface="Calibri" panose="020F0502020204030204" pitchFamily="34" charset="0"/>
                <a:cs typeface="Tahoma" panose="020B0604030504040204" pitchFamily="34" charset="0"/>
              </a:rPr>
              <a:t> (von der Schule auszufüllen):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600" dirty="0">
                <a:latin typeface="Calibri" panose="020F0502020204030204" pitchFamily="34" charset="0"/>
                <a:cs typeface="Tahoma" panose="020B0604030504040204" pitchFamily="34" charset="0"/>
              </a:rPr>
              <a:t>Aussagen der Schule über Fähigkeiten, Leistungen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600" dirty="0">
                <a:latin typeface="Calibri" panose="020F0502020204030204" pitchFamily="34" charset="0"/>
                <a:cs typeface="Tahoma" panose="020B0604030504040204" pitchFamily="34" charset="0"/>
              </a:rPr>
              <a:t>Modul Lernen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DE" altLang="de-DE" sz="1900" dirty="0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7880" y="5733256"/>
            <a:ext cx="6984776" cy="8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de-DE" altLang="de-DE" sz="1600" dirty="0">
                <a:latin typeface="Calibri" panose="020F0502020204030204" pitchFamily="34" charset="0"/>
                <a:cs typeface="Tahoma" panose="020B0604030504040204" pitchFamily="34" charset="0"/>
              </a:rPr>
              <a:t>Eltern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600" dirty="0">
                <a:latin typeface="Calibri" panose="020F0502020204030204" pitchFamily="34" charset="0"/>
                <a:cs typeface="Tahoma" panose="020B0604030504040204" pitchFamily="34" charset="0"/>
              </a:rPr>
              <a:t>Mantelbogen 1: Einverständnis zum Prozess der Berufswegeplanung (Kompetenzinventar) unterschreiben</a:t>
            </a:r>
          </a:p>
        </p:txBody>
      </p:sp>
    </p:spTree>
    <p:extLst>
      <p:ext uri="{BB962C8B-B14F-4D97-AF65-F5344CB8AC3E}">
        <p14:creationId xmlns:p14="http://schemas.microsoft.com/office/powerpoint/2010/main" val="391310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4"/>
          <p:cNvSpPr txBox="1">
            <a:spLocks noChangeArrowheads="1"/>
          </p:cNvSpPr>
          <p:nvPr/>
        </p:nvSpPr>
        <p:spPr bwMode="auto">
          <a:xfrm>
            <a:off x="0" y="1718806"/>
            <a:ext cx="72374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Vielen Dank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für Ihre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    Aufmerksamkeit!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feld 4"/>
          <p:cNvSpPr txBox="1">
            <a:spLocks noChangeArrowheads="1"/>
          </p:cNvSpPr>
          <p:nvPr/>
        </p:nvSpPr>
        <p:spPr bwMode="auto">
          <a:xfrm>
            <a:off x="0" y="549275"/>
            <a:ext cx="7237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Was bedeutet  BVE?</a:t>
            </a:r>
          </a:p>
        </p:txBody>
      </p:sp>
      <p:sp>
        <p:nvSpPr>
          <p:cNvPr id="4" name="Inhaltsplatzhalter 5"/>
          <p:cNvSpPr txBox="1">
            <a:spLocks/>
          </p:cNvSpPr>
          <p:nvPr/>
        </p:nvSpPr>
        <p:spPr>
          <a:xfrm>
            <a:off x="395288" y="1484313"/>
            <a:ext cx="6970712" cy="45259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buFont typeface="Wingdings 3" charset="2"/>
              <a:buNone/>
              <a:defRPr/>
            </a:pPr>
            <a:r>
              <a:rPr lang="de-DE" altLang="de-DE" sz="25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Berufsvorbereitende Einrichtung (BVE) ist eine schulische Maßnahme für Schulabgänger/-innen</a:t>
            </a:r>
          </a:p>
          <a:p>
            <a:pPr marL="0" indent="0" fontAlgn="auto">
              <a:lnSpc>
                <a:spcPct val="80000"/>
              </a:lnSpc>
              <a:buFont typeface="Wingdings 3" charset="2"/>
              <a:buNone/>
              <a:defRPr/>
            </a:pPr>
            <a:endParaRPr lang="de-DE" altLang="de-DE" sz="25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 den SBBZ Lernen</a:t>
            </a: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 den SBBZ Geistige Entwicklung</a:t>
            </a:r>
          </a:p>
          <a:p>
            <a:pPr marL="0" indent="0" fontAlgn="auto">
              <a:lnSpc>
                <a:spcPct val="80000"/>
              </a:lnSpc>
              <a:buFont typeface="Wingdings 3" charset="2"/>
              <a:buNone/>
              <a:defRPr/>
            </a:pPr>
            <a:r>
              <a:rPr lang="de-DE" altLang="de-DE" sz="25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(aus oder nach der Berufsschulstufe)</a:t>
            </a:r>
          </a:p>
          <a:p>
            <a:pPr marL="0" indent="0" fontAlgn="auto">
              <a:lnSpc>
                <a:spcPct val="80000"/>
              </a:lnSpc>
              <a:buFont typeface="Wingdings 3" charset="2"/>
              <a:buNone/>
              <a:defRPr/>
            </a:pPr>
            <a:endParaRPr lang="de-DE" altLang="de-DE" sz="250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 die eine Arbeitsplatzreife auf keinem anderen Weg möglich erscheint</a:t>
            </a: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ein individuell abgestimmtes Lernfeld benötigen</a:t>
            </a:r>
          </a:p>
          <a:p>
            <a:pPr fontAlgn="auto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den Anforderungen einer Berufsausbildung nicht gewachsen sind</a:t>
            </a:r>
          </a:p>
        </p:txBody>
      </p:sp>
      <p:pic>
        <p:nvPicPr>
          <p:cNvPr id="5" name="Foli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8144" y="278092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4294967295"/>
          </p:nvPr>
        </p:nvSpPr>
        <p:spPr>
          <a:xfrm>
            <a:off x="395288" y="1412875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Bodelschwingh-Schule Göppingen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Justus-von-Liebig-Schule Göppingen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Bodelschwingh-Schule Geislingen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 Eckwälden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SBBZ Lernen im Kreis Göppingen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Integrationsfachdienst (IFD)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Betriebe und Unternehmen im Landkreis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Staatliches Schulamt Göppingen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Landratsamt Göppingen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Kommunalverband Jugend und Soziales (KVJS)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Agentur für Arbeit</a:t>
            </a:r>
          </a:p>
        </p:txBody>
      </p:sp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0" y="549275"/>
            <a:ext cx="7237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Kooperationspartner</a:t>
            </a:r>
          </a:p>
        </p:txBody>
      </p:sp>
      <p:pic>
        <p:nvPicPr>
          <p:cNvPr id="2" name="Foli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0152" y="263691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32250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3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912">
            <a:off x="4030633" y="3217217"/>
            <a:ext cx="4049713" cy="3038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0" y="549275"/>
            <a:ext cx="7237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Unsere Klassenzimmer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0" y="549275"/>
            <a:ext cx="72374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Anforderungen an die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Schüler/-innen</a:t>
            </a:r>
          </a:p>
        </p:txBody>
      </p:sp>
      <p:sp>
        <p:nvSpPr>
          <p:cNvPr id="5" name="Inhaltsplatzhalter 5"/>
          <p:cNvSpPr txBox="1">
            <a:spLocks/>
          </p:cNvSpPr>
          <p:nvPr/>
        </p:nvSpPr>
        <p:spPr bwMode="auto">
          <a:xfrm>
            <a:off x="395288" y="1412875"/>
            <a:ext cx="75612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de-DE" altLang="de-DE" sz="25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de-DE" altLang="de-DE" sz="25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ein hohes Maß an Eigenmotivation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selbständiges Arbeiten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Teamfähigkeit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sicheres und selbständiges Fahren mit öffentlichen Verkehrsmitteln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ein erfolgreich absolviertes einwöchiges Praktikum auf dem allgemeinen Arbeitsmarkt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Hospitation in der BVE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eine „Probezeit“ von 5 Monaten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die Arbeitsweise der BVE akzeptieren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de-DE" altLang="de-DE" sz="1900" dirty="0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Folie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2080" y="22768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0" y="549275"/>
            <a:ext cx="72374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Anforderungen an die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Eltern</a:t>
            </a:r>
          </a:p>
        </p:txBody>
      </p:sp>
      <p:sp>
        <p:nvSpPr>
          <p:cNvPr id="5" name="Inhaltsplatzhalter 5"/>
          <p:cNvSpPr txBox="1">
            <a:spLocks/>
          </p:cNvSpPr>
          <p:nvPr/>
        </p:nvSpPr>
        <p:spPr bwMode="auto">
          <a:xfrm>
            <a:off x="395288" y="1412875"/>
            <a:ext cx="75612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de-DE" altLang="de-DE" sz="25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de-DE" altLang="de-DE" sz="19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Die Maßnahme BVE kann nur in Zusammenarbeit mit den Eltern gelingen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sz="1900" dirty="0">
                <a:effectLst/>
                <a:latin typeface="Calibri" panose="020F0502020204030204" pitchFamily="34" charset="0"/>
              </a:rPr>
              <a:t>Für das erste Praktikum im ersten Schulhalbjahr sind die Schüler/innen und Eltern verantwortlich</a:t>
            </a:r>
            <a:endParaRPr lang="de-DE" altLang="de-DE" sz="19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Mitarbeit und Unterstützung bei der Suche nach Praktikumsstellen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Akzeptanz der Arbeitsweise der BVE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de-DE" altLang="de-DE" sz="1900" dirty="0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Folie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1119" y="436510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0" y="549275"/>
            <a:ext cx="7237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Wir bieten Ihnen…</a:t>
            </a:r>
          </a:p>
        </p:txBody>
      </p:sp>
      <p:sp>
        <p:nvSpPr>
          <p:cNvPr id="5" name="Inhaltsplatzhalter 5"/>
          <p:cNvSpPr txBox="1">
            <a:spLocks/>
          </p:cNvSpPr>
          <p:nvPr/>
        </p:nvSpPr>
        <p:spPr bwMode="auto">
          <a:xfrm>
            <a:off x="395288" y="1412875"/>
            <a:ext cx="75612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de-DE" altLang="de-DE" sz="25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de-DE" altLang="de-DE" sz="25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einen bedarfsorientierten Unterricht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Unterricht in Modulform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praktischer Berufsschulunterricht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Betreuung von Praktika in verschiedenen Betrieben (Lehrkräfte der BVE und IFD)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latin typeface="Calibri" panose="020F0502020204030204" pitchFamily="34" charset="0"/>
                <a:cs typeface="Tahoma" panose="020B0604030504040204" pitchFamily="34" charset="0"/>
              </a:rPr>
              <a:t>Zusammenarbeit mit dem Integrationsfachdienst (IFD)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de-DE" altLang="de-DE" sz="1900" dirty="0"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Wir bieten keinen Schulabschluss/keine Ausbildung an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DE" altLang="de-DE" sz="19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de-DE" altLang="de-DE" sz="1900" dirty="0"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Folie7+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3906" y="50851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722"/>
          <p:cNvSpPr txBox="1">
            <a:spLocks noChangeArrowheads="1"/>
          </p:cNvSpPr>
          <p:nvPr/>
        </p:nvSpPr>
        <p:spPr bwMode="auto">
          <a:xfrm>
            <a:off x="323850" y="6207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122652"/>
              </p:ext>
            </p:extLst>
          </p:nvPr>
        </p:nvGraphicFramePr>
        <p:xfrm>
          <a:off x="611559" y="1386591"/>
          <a:ext cx="7416429" cy="484553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5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64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65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Stunden-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beginn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</a:rPr>
                        <a:t>Montag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Dienstag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Calibri" panose="020F0502020204030204" pitchFamily="34" charset="0"/>
                        </a:rPr>
                        <a:t>Mittwoch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Donnerstag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</a:rPr>
                        <a:t>       Freitag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</a:rPr>
                        <a:t> Stunden</a:t>
                      </a:r>
                      <a:br>
                        <a:rPr lang="de-DE" sz="1400" b="1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</a:rPr>
                        <a:t>                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</a:rPr>
                        <a:t>Module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</a:rPr>
                        <a:t>Module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</a:rPr>
                        <a:t>Module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</a:rPr>
                        <a:t>Module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</a:rPr>
                        <a:t>Module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1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7.55 – 8.40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</a:rPr>
                        <a:t>MiG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Mathe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NUT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Praxis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Praxis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1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8.45 – 9:30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MiG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Mathe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NUT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Praxis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Praxis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1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i="1" dirty="0">
                          <a:effectLst/>
                          <a:latin typeface="Calibri" panose="020F0502020204030204" pitchFamily="34" charset="0"/>
                        </a:rPr>
                        <a:t>9.30 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r>
                        <a:rPr lang="de-DE" sz="1400" i="1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i="1" dirty="0">
                          <a:effectLst/>
                          <a:latin typeface="Calibri" panose="020F0502020204030204" pitchFamily="34" charset="0"/>
                        </a:rPr>
                        <a:t>9.45</a:t>
                      </a:r>
                      <a:endParaRPr lang="de-DE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i="1" dirty="0"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  <a:endParaRPr lang="de-DE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i="1" dirty="0"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  <a:endParaRPr lang="de-DE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i="1"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  <a:endParaRPr lang="de-DE" sz="1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i="1"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  <a:endParaRPr lang="de-DE" sz="1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i="1" dirty="0">
                          <a:effectLst/>
                          <a:latin typeface="Calibri" panose="020F0502020204030204" pitchFamily="34" charset="0"/>
                        </a:rPr>
                        <a:t>Pause</a:t>
                      </a:r>
                      <a:endParaRPr lang="de-DE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73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9.45 – 10.30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Deutsch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Aktuelle Schlagzeile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</a:rPr>
                        <a:t>MiG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Praxis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Praxis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73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10.35 – 11.20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Deutsch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Aktuelle Schlagzeile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</a:rPr>
                        <a:t>MiG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Praxis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Praxis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73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11.25 – 12.10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Deutsch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Aktuelle Schlagzeile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Arbeitsprojekt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Praxis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Sport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6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6 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12.15 – 13.00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Ende 12.10 Uhr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Arbeitsprojekt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Mittagspause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 Sport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694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13:10 – 13:55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MiG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Ende 13.10 Uhr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Praxis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Ende 13.10 Uhr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9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Ende 13.55 Uhr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</a:rPr>
                        <a:t>Ende 13.55 Uhr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72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75" marR="361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0" y="549275"/>
            <a:ext cx="7237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Stundenplanbeispiel</a:t>
            </a:r>
          </a:p>
        </p:txBody>
      </p:sp>
      <p:sp>
        <p:nvSpPr>
          <p:cNvPr id="5" name="Inhaltsplatzhalter 5"/>
          <p:cNvSpPr txBox="1">
            <a:spLocks/>
          </p:cNvSpPr>
          <p:nvPr/>
        </p:nvSpPr>
        <p:spPr bwMode="auto">
          <a:xfrm>
            <a:off x="935398" y="6232129"/>
            <a:ext cx="3384376" cy="4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de-DE" altLang="de-DE" sz="1200" dirty="0" err="1">
                <a:latin typeface="Calibri" panose="020F0502020204030204" pitchFamily="34" charset="0"/>
                <a:cs typeface="Tahoma" panose="020B0604030504040204" pitchFamily="34" charset="0"/>
              </a:rPr>
              <a:t>MiG</a:t>
            </a:r>
            <a:r>
              <a:rPr lang="de-DE" altLang="de-DE" sz="1200" dirty="0">
                <a:latin typeface="Calibri" panose="020F0502020204030204" pitchFamily="34" charset="0"/>
                <a:cs typeface="Tahoma" panose="020B0604030504040204" pitchFamily="34" charset="0"/>
              </a:rPr>
              <a:t>: Mensch in der Gesellschaft</a:t>
            </a:r>
          </a:p>
          <a:p>
            <a:pPr marL="0" indent="0" eaLnBrk="1" hangingPunct="1">
              <a:buNone/>
            </a:pPr>
            <a:r>
              <a:rPr lang="de-DE" altLang="de-DE" sz="1200" dirty="0">
                <a:latin typeface="Calibri" panose="020F0502020204030204" pitchFamily="34" charset="0"/>
                <a:cs typeface="Tahoma" panose="020B0604030504040204" pitchFamily="34" charset="0"/>
              </a:rPr>
              <a:t>NUT: Natur, Umwelt, Technik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feld 2"/>
          <p:cNvSpPr txBox="1">
            <a:spLocks noChangeArrowheads="1"/>
          </p:cNvSpPr>
          <p:nvPr/>
        </p:nvSpPr>
        <p:spPr bwMode="auto">
          <a:xfrm>
            <a:off x="179512" y="1412776"/>
            <a:ext cx="73469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de-DE" altLang="de-DE" sz="2000" dirty="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Bewerbungsschluss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de-DE" altLang="de-DE" sz="2000" i="1" dirty="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29. April 2022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de-DE" altLang="de-DE" sz="2000" i="1" dirty="0">
              <a:solidFill>
                <a:schemeClr val="tx1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Aufnahmegespräche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000" i="1" dirty="0">
                <a:solidFill>
                  <a:schemeClr val="tx1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16. und 17. Mai 2022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 i="1" dirty="0">
              <a:solidFill>
                <a:schemeClr val="tx1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de-DE" altLang="de-DE" sz="2000" dirty="0">
                <a:latin typeface="Calibri" panose="020F0502020204030204" pitchFamily="34" charset="0"/>
                <a:cs typeface="Tahoma" panose="020B0604030504040204" pitchFamily="34" charset="0"/>
              </a:rPr>
              <a:t>Aufnahmebescheid 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de-DE" altLang="de-DE" sz="2000" i="1" dirty="0">
                <a:latin typeface="Calibri" panose="020F0502020204030204" pitchFamily="34" charset="0"/>
                <a:cs typeface="Tahoma" panose="020B0604030504040204" pitchFamily="34" charset="0"/>
              </a:rPr>
              <a:t>vom 23. Mai bis spätestens 24. Juni 2022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3200" dirty="0">
              <a:solidFill>
                <a:schemeClr val="tx1"/>
              </a:solidFill>
              <a:latin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0" y="549275"/>
            <a:ext cx="7237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lang="de-DE" altLang="de-DE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Für Ihre Planung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489</Words>
  <Application>Microsoft Office PowerPoint</Application>
  <PresentationFormat>Bildschirmpräsentation (4:3)</PresentationFormat>
  <Paragraphs>176</Paragraphs>
  <Slides>11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Facette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Hohenstaufen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Berufsvorbereitende Einrichtung (BVE) begrüßt Sie!</dc:title>
  <dc:creator>Hagmayer-Kurz</dc:creator>
  <cp:lastModifiedBy>Tina Reutter</cp:lastModifiedBy>
  <cp:revision>110</cp:revision>
  <dcterms:created xsi:type="dcterms:W3CDTF">2014-03-22T19:47:09Z</dcterms:created>
  <dcterms:modified xsi:type="dcterms:W3CDTF">2022-01-18T17:17:15Z</dcterms:modified>
</cp:coreProperties>
</file>