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72" r:id="rId18"/>
    <p:sldId id="273" r:id="rId19"/>
    <p:sldId id="289" r:id="rId20"/>
    <p:sldId id="274" r:id="rId21"/>
    <p:sldId id="285" r:id="rId22"/>
    <p:sldId id="286" r:id="rId23"/>
    <p:sldId id="29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nk, Anne (IBBW Stuttgart)" initials="FA(S" lastIdx="6" clrIdx="0">
    <p:extLst>
      <p:ext uri="{19B8F6BF-5375-455C-9EA6-DF929625EA0E}">
        <p15:presenceInfo xmlns:p15="http://schemas.microsoft.com/office/powerpoint/2012/main" userId="Funk, Anne (IBBW Stuttgart)" providerId="None"/>
      </p:ext>
    </p:extLst>
  </p:cmAuthor>
  <p:cmAuthor id="2" name="Funk, Anne (IBBW Stuttgart)" initials="FA(S [2]" lastIdx="1" clrIdx="1">
    <p:extLst>
      <p:ext uri="{19B8F6BF-5375-455C-9EA6-DF929625EA0E}">
        <p15:presenceInfo xmlns:p15="http://schemas.microsoft.com/office/powerpoint/2012/main" userId="S-1-5-21-4284651746-837726777-2514676209-397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0-08T10:38:16.446" idx="1">
    <p:pos x="1408" y="1445"/>
    <p:text>geänderte Bildungsgänge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0:40:55.380" idx="1">
    <p:pos x="10" y="10"/>
    <p:text>Neue Reihenfolge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0:42:32.097" idx="2">
    <p:pos x="10" y="10"/>
    <p:text>Neuer Screenshot wegen Datum evtl. 20XX?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0:49:31.398" idx="3">
    <p:pos x="10" y="10"/>
    <p:text>Wie finde ich meine zuständige Schule?</p:text>
    <p:extLst>
      <p:ext uri="{C676402C-5697-4E1C-873F-D02D1690AC5C}">
        <p15:threadingInfo xmlns:p15="http://schemas.microsoft.com/office/powerpoint/2012/main" timeZoneBias="-120"/>
      </p:ext>
    </p:extLst>
  </p:cm>
  <p:cm authorId="1" dt="2024-09-24T10:53:59.753" idx="5">
    <p:pos x="146" y="146"/>
    <p:text>Folie 27 direkt vor Folie 30 schieben?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0:51:46.986" idx="4">
    <p:pos x="3185" y="1711"/>
    <p:text>Wunschreihenfolge statt Prioritäten?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0:55:52.947" idx="6">
    <p:pos x="10" y="10"/>
    <p:text>Verweis auf Bewerberleitfaden bei Fragen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ewo.kultus-bw.de/bew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ewo.kultus-bw.de/bew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28.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  <a:hlinkClick xmlns:r="http://schemas.openxmlformats.org/officeDocument/2006/relationships" r:id="rId1"/>
            </a:rPr>
            <a:t>https://bewo.kultus-bw.de/bewo</a:t>
          </a:r>
          <a:r>
            <a:rPr lang="de-DE" dirty="0" smtClean="0"/>
            <a:t>,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/>
      <dgm:spPr/>
      <dgm:t>
        <a:bodyPr/>
        <a:lstStyle/>
        <a:p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vorläufige Schulplatzvergabe (Information per Download in </a:t>
          </a:r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BewO</a:t>
          </a:r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217AF8C6-42C7-4993-8E16-3176F3498B8D}" type="presOf" srcId="{AB31762D-CCC3-49D1-AE1D-902058273886}" destId="{E989D425-2FD5-45A7-B808-F6F508F286B1}" srcOrd="0" destOrd="0" presId="urn:microsoft.com/office/officeart/2005/8/layout/chevron2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988472F5-C7C5-418F-9E8E-963FCDDD4C75}" type="presOf" srcId="{E388C2D6-6091-426A-A3CF-D93F966C7EE6}" destId="{353504FF-BFDE-4546-864D-A3351535AF35}" srcOrd="0" destOrd="0" presId="urn:microsoft.com/office/officeart/2005/8/layout/chevron2"/>
    <dgm:cxn modelId="{49854637-160E-4FAC-9580-18279B6C0EEC}" type="presOf" srcId="{E390EBB9-C6C3-48E9-8285-53C927198F27}" destId="{5F9C436F-D19D-42DF-9EAB-87CA8C3CB481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5835F0C3-9BB5-4F32-8ACE-52174279C011}" type="presOf" srcId="{76F30F74-A624-46AE-A2BF-B2A64C765608}" destId="{BF10A8F6-DAA9-4865-88C4-E79E683C1039}" srcOrd="0" destOrd="0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6D16C532-B344-48A7-8D5F-8EB91852E187}" type="presOf" srcId="{43EED604-D809-46C7-9F29-28F93D90B7CF}" destId="{A1922707-05E9-49F8-BFB3-FC89809D3B10}" srcOrd="0" destOrd="0" presId="urn:microsoft.com/office/officeart/2005/8/layout/chevron2"/>
    <dgm:cxn modelId="{21D9ABAA-68D5-420B-92D9-EE5B158FFF7A}" type="presOf" srcId="{A37C26E0-B9B6-4109-A43D-F6D9D087E59B}" destId="{9A32844B-632B-4EBD-80E2-DC4E85F0E146}" srcOrd="0" destOrd="0" presId="urn:microsoft.com/office/officeart/2005/8/layout/chevron2"/>
    <dgm:cxn modelId="{950AF063-32E0-421F-98B4-D03652C2BD41}" type="presOf" srcId="{19B1627F-04EA-4C2C-A1C3-220B113F9227}" destId="{6721AF16-F80D-434A-BE33-04B1F181F501}" srcOrd="0" destOrd="0" presId="urn:microsoft.com/office/officeart/2005/8/layout/chevron2"/>
    <dgm:cxn modelId="{B2DA679B-0C02-428A-9FAC-0F338B82E890}" type="presParOf" srcId="{BF10A8F6-DAA9-4865-88C4-E79E683C1039}" destId="{CE74EA99-99A9-4C57-8437-6AA3CECFC3FD}" srcOrd="0" destOrd="0" presId="urn:microsoft.com/office/officeart/2005/8/layout/chevron2"/>
    <dgm:cxn modelId="{3AE6A29F-BE2C-4D7C-857F-C65B95B9BA71}" type="presParOf" srcId="{CE74EA99-99A9-4C57-8437-6AA3CECFC3FD}" destId="{5F9C436F-D19D-42DF-9EAB-87CA8C3CB481}" srcOrd="0" destOrd="0" presId="urn:microsoft.com/office/officeart/2005/8/layout/chevron2"/>
    <dgm:cxn modelId="{007A1E0D-1B3B-4B94-B8D3-C5EF35F39E4A}" type="presParOf" srcId="{CE74EA99-99A9-4C57-8437-6AA3CECFC3FD}" destId="{353504FF-BFDE-4546-864D-A3351535AF35}" srcOrd="1" destOrd="0" presId="urn:microsoft.com/office/officeart/2005/8/layout/chevron2"/>
    <dgm:cxn modelId="{D730B816-B21D-44D7-BC49-7EB396AA8E67}" type="presParOf" srcId="{BF10A8F6-DAA9-4865-88C4-E79E683C1039}" destId="{BB7720AB-E77B-419C-8D44-3742814036A2}" srcOrd="1" destOrd="0" presId="urn:microsoft.com/office/officeart/2005/8/layout/chevron2"/>
    <dgm:cxn modelId="{683ED808-1837-4639-9938-51AED3EAC14E}" type="presParOf" srcId="{BF10A8F6-DAA9-4865-88C4-E79E683C1039}" destId="{EBA50392-2540-4765-AD73-65023540D6E7}" srcOrd="2" destOrd="0" presId="urn:microsoft.com/office/officeart/2005/8/layout/chevron2"/>
    <dgm:cxn modelId="{502EB0F7-795C-4E5A-8346-0B25834245DB}" type="presParOf" srcId="{EBA50392-2540-4765-AD73-65023540D6E7}" destId="{A1922707-05E9-49F8-BFB3-FC89809D3B10}" srcOrd="0" destOrd="0" presId="urn:microsoft.com/office/officeart/2005/8/layout/chevron2"/>
    <dgm:cxn modelId="{E134DEAE-4107-4125-B10C-26FAB78A2666}" type="presParOf" srcId="{EBA50392-2540-4765-AD73-65023540D6E7}" destId="{E989D425-2FD5-45A7-B808-F6F508F286B1}" srcOrd="1" destOrd="0" presId="urn:microsoft.com/office/officeart/2005/8/layout/chevron2"/>
    <dgm:cxn modelId="{BCBB0BCE-A1BE-4FD9-9E7B-D91C5521F0F7}" type="presParOf" srcId="{BF10A8F6-DAA9-4865-88C4-E79E683C1039}" destId="{B647B8BB-D8F4-4ED7-925E-1F6A17E4ADF6}" srcOrd="3" destOrd="0" presId="urn:microsoft.com/office/officeart/2005/8/layout/chevron2"/>
    <dgm:cxn modelId="{52BE933E-A6E3-481E-BA72-5297B59E3031}" type="presParOf" srcId="{BF10A8F6-DAA9-4865-88C4-E79E683C1039}" destId="{807ADCD7-8EE6-45AC-AD65-4575D4412530}" srcOrd="4" destOrd="0" presId="urn:microsoft.com/office/officeart/2005/8/layout/chevron2"/>
    <dgm:cxn modelId="{966C02A2-9216-4E14-8298-4EECE6F14035}" type="presParOf" srcId="{807ADCD7-8EE6-45AC-AD65-4575D4412530}" destId="{6721AF16-F80D-434A-BE33-04B1F181F501}" srcOrd="0" destOrd="0" presId="urn:microsoft.com/office/officeart/2005/8/layout/chevron2"/>
    <dgm:cxn modelId="{5ED2ABD4-CAF5-4CD2-A479-6A073C938E7E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21. Juli</a:t>
          </a:r>
          <a:endParaRPr lang="de-DE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(ggf. durch Upload)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 custT="1"/>
      <dgm:spPr/>
      <dgm:t>
        <a:bodyPr/>
        <a:lstStyle/>
        <a:p>
          <a:pPr rtl="0"/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Aufnahmetag an der Beruflichen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29. Juli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39E11-BC3F-40DF-A6A5-D1D23F3F6537}">
      <dgm:prSet custT="1"/>
      <dgm:spPr/>
      <dgm:t>
        <a:bodyPr/>
        <a:lstStyle/>
        <a:p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30. Juli)</a:t>
          </a:r>
          <a:endParaRPr lang="de-DE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5B4DB-8032-4376-B657-59DF18F67F41}" type="parTrans" cxnId="{922FEA5C-1C95-43C6-AE50-F55354665152}">
      <dgm:prSet/>
      <dgm:spPr/>
      <dgm:t>
        <a:bodyPr/>
        <a:lstStyle/>
        <a:p>
          <a:endParaRPr lang="de-DE"/>
        </a:p>
      </dgm:t>
    </dgm:pt>
    <dgm:pt modelId="{23E41350-0DA5-4E11-A371-3320B925822F}" type="sibTrans" cxnId="{922FEA5C-1C95-43C6-AE50-F55354665152}">
      <dgm:prSet/>
      <dgm:spPr/>
      <dgm:t>
        <a:bodyPr/>
        <a:lstStyle/>
        <a:p>
          <a:endParaRPr lang="de-DE"/>
        </a:p>
      </dgm:t>
    </dgm:pt>
    <dgm:pt modelId="{D6FD93BE-5959-4505-99EE-BD0F1B190002}">
      <dgm:prSet phldrT="[Text]" custT="1"/>
      <dgm:spPr/>
      <dgm:t>
        <a:bodyPr/>
        <a:lstStyle/>
        <a:p>
          <a:pPr rtl="0"/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F43D-F3A7-40F6-A76D-45D46AE894EF}" type="parTrans" cxnId="{48A43DF2-40E5-4D66-8D0E-0228DAEC66EF}">
      <dgm:prSet/>
      <dgm:spPr/>
      <dgm:t>
        <a:bodyPr/>
        <a:lstStyle/>
        <a:p>
          <a:endParaRPr lang="de-DE"/>
        </a:p>
      </dgm:t>
    </dgm:pt>
    <dgm:pt modelId="{DFE54287-7627-4340-8367-A333F4E5A8FE}" type="sibTrans" cxnId="{48A43DF2-40E5-4D66-8D0E-0228DAEC66EF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7DB2FF-D435-4988-918F-67F4DE0DD24B}" type="presOf" srcId="{D6FD93BE-5959-4505-99EE-BD0F1B190002}" destId="{9A32844B-632B-4EBD-80E2-DC4E85F0E146}" srcOrd="0" destOrd="1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16CD8873-B86D-494F-BDAC-FE8A3FEF01F7}" type="presOf" srcId="{E388C2D6-6091-426A-A3CF-D93F966C7EE6}" destId="{353504FF-BFDE-4546-864D-A3351535AF35}" srcOrd="0" destOrd="0" presId="urn:microsoft.com/office/officeart/2005/8/layout/chevron2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EF6B56FD-651B-40F1-A4CD-9DA551AF306F}" type="presOf" srcId="{A37C26E0-B9B6-4109-A43D-F6D9D087E59B}" destId="{9A32844B-632B-4EBD-80E2-DC4E85F0E146}" srcOrd="0" destOrd="0" presId="urn:microsoft.com/office/officeart/2005/8/layout/chevron2"/>
    <dgm:cxn modelId="{FBB0D4C5-1717-4062-97B4-F181572ED2F6}" type="presOf" srcId="{19B1627F-04EA-4C2C-A1C3-220B113F9227}" destId="{6721AF16-F80D-434A-BE33-04B1F181F501}" srcOrd="0" destOrd="0" presId="urn:microsoft.com/office/officeart/2005/8/layout/chevron2"/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7CD1DF13-5D70-41C0-A7DD-DEA8DC4AA568}" type="presOf" srcId="{1E939E11-BC3F-40DF-A6A5-D1D23F3F6537}" destId="{9A32844B-632B-4EBD-80E2-DC4E85F0E146}" srcOrd="0" destOrd="2" presId="urn:microsoft.com/office/officeart/2005/8/layout/chevron2"/>
    <dgm:cxn modelId="{922FEA5C-1C95-43C6-AE50-F55354665152}" srcId="{19B1627F-04EA-4C2C-A1C3-220B113F9227}" destId="{1E939E11-BC3F-40DF-A6A5-D1D23F3F6537}" srcOrd="2" destOrd="0" parTransId="{5745B4DB-8032-4376-B657-59DF18F67F41}" sibTransId="{23E41350-0DA5-4E11-A371-3320B925822F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48A43DF2-40E5-4D66-8D0E-0228DAEC66EF}" srcId="{19B1627F-04EA-4C2C-A1C3-220B113F9227}" destId="{D6FD93BE-5959-4505-99EE-BD0F1B190002}" srcOrd="1" destOrd="0" parTransId="{697DF43D-F3A7-40F6-A76D-45D46AE894EF}" sibTransId="{DFE54287-7627-4340-8367-A333F4E5A8FE}"/>
    <dgm:cxn modelId="{F2956BD3-4DA2-4373-9209-1DF1ED997933}" type="presOf" srcId="{76F30F74-A624-46AE-A2BF-B2A64C765608}" destId="{BF10A8F6-DAA9-4865-88C4-E79E683C1039}" srcOrd="0" destOrd="0" presId="urn:microsoft.com/office/officeart/2005/8/layout/chevron2"/>
    <dgm:cxn modelId="{09C958A7-4E05-4527-97EE-21FE24266D47}" type="presOf" srcId="{43EED604-D809-46C7-9F29-28F93D90B7CF}" destId="{A1922707-05E9-49F8-BFB3-FC89809D3B10}" srcOrd="0" destOrd="0" presId="urn:microsoft.com/office/officeart/2005/8/layout/chevron2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A0EB0A8F-FA61-4D66-B0D6-9F7F0322E211}" type="presOf" srcId="{AB31762D-CCC3-49D1-AE1D-902058273886}" destId="{E989D425-2FD5-45A7-B808-F6F508F286B1}" srcOrd="0" destOrd="0" presId="urn:microsoft.com/office/officeart/2005/8/layout/chevron2"/>
    <dgm:cxn modelId="{FED4C49B-F728-4DE3-93EF-18FCEE020855}" type="presOf" srcId="{E390EBB9-C6C3-48E9-8285-53C927198F27}" destId="{5F9C436F-D19D-42DF-9EAB-87CA8C3CB481}" srcOrd="0" destOrd="0" presId="urn:microsoft.com/office/officeart/2005/8/layout/chevron2"/>
    <dgm:cxn modelId="{CFE5ADE6-F346-407F-B2AE-7CBE72FBD7CA}" type="presParOf" srcId="{BF10A8F6-DAA9-4865-88C4-E79E683C1039}" destId="{CE74EA99-99A9-4C57-8437-6AA3CECFC3FD}" srcOrd="0" destOrd="0" presId="urn:microsoft.com/office/officeart/2005/8/layout/chevron2"/>
    <dgm:cxn modelId="{4DF2A25E-7247-401D-8B40-5EE04E2713A4}" type="presParOf" srcId="{CE74EA99-99A9-4C57-8437-6AA3CECFC3FD}" destId="{5F9C436F-D19D-42DF-9EAB-87CA8C3CB481}" srcOrd="0" destOrd="0" presId="urn:microsoft.com/office/officeart/2005/8/layout/chevron2"/>
    <dgm:cxn modelId="{0B8895BE-A733-43B8-BA1A-AE2BE4329BBA}" type="presParOf" srcId="{CE74EA99-99A9-4C57-8437-6AA3CECFC3FD}" destId="{353504FF-BFDE-4546-864D-A3351535AF35}" srcOrd="1" destOrd="0" presId="urn:microsoft.com/office/officeart/2005/8/layout/chevron2"/>
    <dgm:cxn modelId="{BF90CB24-D5D7-49B4-B72E-0C45419424EB}" type="presParOf" srcId="{BF10A8F6-DAA9-4865-88C4-E79E683C1039}" destId="{BB7720AB-E77B-419C-8D44-3742814036A2}" srcOrd="1" destOrd="0" presId="urn:microsoft.com/office/officeart/2005/8/layout/chevron2"/>
    <dgm:cxn modelId="{D3A3516F-71FC-42D0-A25D-12741253C0C9}" type="presParOf" srcId="{BF10A8F6-DAA9-4865-88C4-E79E683C1039}" destId="{EBA50392-2540-4765-AD73-65023540D6E7}" srcOrd="2" destOrd="0" presId="urn:microsoft.com/office/officeart/2005/8/layout/chevron2"/>
    <dgm:cxn modelId="{49716FC3-72AB-44B5-B542-E9DC215F7BEF}" type="presParOf" srcId="{EBA50392-2540-4765-AD73-65023540D6E7}" destId="{A1922707-05E9-49F8-BFB3-FC89809D3B10}" srcOrd="0" destOrd="0" presId="urn:microsoft.com/office/officeart/2005/8/layout/chevron2"/>
    <dgm:cxn modelId="{CA8C20FA-B9AC-42D4-9699-B1F0F809B02A}" type="presParOf" srcId="{EBA50392-2540-4765-AD73-65023540D6E7}" destId="{E989D425-2FD5-45A7-B808-F6F508F286B1}" srcOrd="1" destOrd="0" presId="urn:microsoft.com/office/officeart/2005/8/layout/chevron2"/>
    <dgm:cxn modelId="{5AD1E330-F306-4EFA-A075-B60E12B23895}" type="presParOf" srcId="{BF10A8F6-DAA9-4865-88C4-E79E683C1039}" destId="{B647B8BB-D8F4-4ED7-925E-1F6A17E4ADF6}" srcOrd="3" destOrd="0" presId="urn:microsoft.com/office/officeart/2005/8/layout/chevron2"/>
    <dgm:cxn modelId="{1BFD2435-0BAC-4B2D-B11F-692E894BD7F8}" type="presParOf" srcId="{BF10A8F6-DAA9-4865-88C4-E79E683C1039}" destId="{807ADCD7-8EE6-45AC-AD65-4575D4412530}" srcOrd="4" destOrd="0" presId="urn:microsoft.com/office/officeart/2005/8/layout/chevron2"/>
    <dgm:cxn modelId="{06BAA7E8-9BA8-457F-A0C6-3C6062801CF1}" type="presParOf" srcId="{807ADCD7-8EE6-45AC-AD65-4575D4412530}" destId="{6721AF16-F80D-434A-BE33-04B1F181F501}" srcOrd="0" destOrd="0" presId="urn:microsoft.com/office/officeart/2005/8/layout/chevron2"/>
    <dgm:cxn modelId="{FBFEC61D-E3A7-4194-B62B-EB91C2F01D32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28.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92120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altLang="en-US" sz="1900" b="1" kern="12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  <a:hlinkClick xmlns:r="http://schemas.openxmlformats.org/officeDocument/2006/relationships" r:id="rId1"/>
            </a:rPr>
            <a:t>https://bewo.kultus-bw.de/bewo</a:t>
          </a:r>
          <a:r>
            <a:rPr lang="de-DE" sz="1900" kern="1200" dirty="0" smtClean="0"/>
            <a:t>, </a:t>
          </a:r>
          <a:r>
            <a:rPr lang="de-DE" sz="1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3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sz="19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vorläufige Schulplatzvergabe (Information per Download in </a:t>
          </a:r>
          <a:r>
            <a:rPr lang="de-DE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BewO</a:t>
          </a:r>
          <a:r>
            <a:rPr lang="de-DE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21. Juli</a:t>
          </a:r>
          <a:endParaRPr lang="de-DE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92120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(ggf. durch Upload)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3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Aufnahmetag an der Beruflichen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29. Juli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30. Juli)</a:t>
          </a:r>
          <a:endParaRPr lang="de-DE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FCFF-37FC-48C0-B068-3B92251B9CA6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623F8-CC80-4DC0-957F-F26DA332F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5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9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20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1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2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05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1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5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52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9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09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908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8" y="9473809"/>
            <a:ext cx="466474" cy="153863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2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8" y="9473809"/>
            <a:ext cx="466474" cy="153863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5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8" y="9473809"/>
            <a:ext cx="466474" cy="153863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1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8" y="9473809"/>
            <a:ext cx="466474" cy="153863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6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7" y="9473784"/>
            <a:ext cx="466473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91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27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8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08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72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7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baseline="0" dirty="0" smtClean="0"/>
              <a:t>Absage in Einzelfällen, sofern Endnoten bereits vorliegen und Aufnahmebedingungen nicht erfüllt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8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Absage, sofern Endnoten vorliegen und Aufnahmebedingungen nicht erfüllt</a:t>
            </a:r>
          </a:p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7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0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0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2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0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0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52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5478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8176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484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3191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0279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469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4883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175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87536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2632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849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0162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0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4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44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73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8F61-EB11-4014-948E-A54674AC6A2F}" type="datetimeFigureOut">
              <a:rPr lang="de-DE" smtClean="0"/>
              <a:t>05.12.2024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9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wo.kultus-bw.de/bew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comments" Target="../comments/commen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wo.kultus-bw.de/bew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765176"/>
            <a:ext cx="9144000" cy="9556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erbungsverfahren 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nline</a:t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Baden-Württemberg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636838"/>
            <a:ext cx="10081846" cy="37170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de-DE" sz="1600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dirty="0" smtClean="0">
                <a:latin typeface="Arial" pitchFamily="34" charset="0"/>
              </a:rPr>
              <a:t>Informationen zur Online-Bewerbung für Bewerberinnen und Bewerber um  Aufnahme in den Bildungsgängen </a:t>
            </a:r>
            <a:br>
              <a:rPr lang="de-DE" sz="2400" dirty="0" smtClean="0">
                <a:latin typeface="Arial" pitchFamily="34" charset="0"/>
              </a:rPr>
            </a:br>
            <a:endParaRPr lang="de-DE" sz="10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u="sng" dirty="0" smtClean="0">
                <a:latin typeface="Arial" pitchFamily="34" charset="0"/>
              </a:rPr>
              <a:t>Berufliches Gymnasium, Berufskolleg, 2-jährige Berufsfachschule</a:t>
            </a:r>
            <a:endParaRPr lang="de-DE" sz="1200" u="sng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dirty="0" smtClean="0">
                <a:latin typeface="Arial" pitchFamily="34" charset="0"/>
              </a:rPr>
              <a:t>an einer beruflichen Schule in öffentlicher Trägerschaft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Wie lege ich einen neuen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an?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 rot="20340308">
            <a:off x="8191927" y="2179084"/>
            <a:ext cx="883479" cy="3215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prstClr val="black"/>
              </a:solidFill>
              <a:latin typeface="Times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171214" y="1386951"/>
            <a:ext cx="237626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Benutzerdaten durch </a:t>
            </a:r>
            <a:endParaRPr lang="de-D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E-Mail-Link 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63" y="1357366"/>
            <a:ext cx="2600737" cy="9825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2495601" y="1963506"/>
            <a:ext cx="1376601" cy="376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131" y="5013176"/>
            <a:ext cx="2484568" cy="13577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4295800" y="5877273"/>
            <a:ext cx="1094490" cy="376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39880" y="1325099"/>
            <a:ext cx="4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79485" y="1291103"/>
            <a:ext cx="4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210310" y="5013176"/>
            <a:ext cx="4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948" y="1509765"/>
            <a:ext cx="2195699" cy="3092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Ellipse 13"/>
          <p:cNvSpPr/>
          <p:nvPr/>
        </p:nvSpPr>
        <p:spPr>
          <a:xfrm>
            <a:off x="5971306" y="3259420"/>
            <a:ext cx="2144669" cy="409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1094346">
            <a:off x="8259606" y="3412460"/>
            <a:ext cx="883479" cy="3215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prstClr val="black"/>
              </a:solidFill>
              <a:latin typeface="Times" pitchFamily="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39044" y="3463920"/>
            <a:ext cx="237626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 Sprache = vereinfachte Form der Alltagssprache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Hinweise zum Ausfüllen des Antrags!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51584" y="2727393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für Seite wird angezeigt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Pflichtfelder sind mit </a:t>
            </a:r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gekennzeichnet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Eingabehilfen bei PLZ, Vorbildung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Hinweistexte und ?-Icon liefern zusätzliche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Probeausdruck für die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Eingabekontrolle möglich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Bewerberleitfaden zum Download unter 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bewo.kultus-bw.de/bewo</a:t>
            </a: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14" y="1556792"/>
            <a:ext cx="8306959" cy="7525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4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Bewerberdaten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eingeben!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8" y="1106918"/>
            <a:ext cx="3620085" cy="54182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90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Gewünschte Schulart auswählen!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8" y="2251014"/>
            <a:ext cx="5893103" cy="23559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Zeugnis und Noten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eingeben: 2-jährige Berufsfachschule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43" y="1387370"/>
            <a:ext cx="5150115" cy="40832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984" y="1922850"/>
            <a:ext cx="868616" cy="1525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88080" y="2763520"/>
            <a:ext cx="479552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587" y="2808025"/>
            <a:ext cx="2202263" cy="2936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4205712"/>
            <a:ext cx="3677626" cy="3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8949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Zeugnis und Noten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eingeben (Berufskolleg / Berufliches Gymnasium)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08" y="1947949"/>
            <a:ext cx="1283399" cy="22546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88080" y="2763520"/>
            <a:ext cx="479552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82471" y="2173411"/>
            <a:ext cx="3657600" cy="14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82471" y="2670372"/>
            <a:ext cx="5607780" cy="37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82471" y="3390563"/>
            <a:ext cx="5284099" cy="20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3735325" y="1340946"/>
            <a:ext cx="4872482" cy="4335954"/>
            <a:chOff x="3735325" y="1226646"/>
            <a:chExt cx="5053884" cy="456305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5325" y="1226646"/>
              <a:ext cx="5053884" cy="456305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Rechteck 11"/>
            <p:cNvSpPr/>
            <p:nvPr/>
          </p:nvSpPr>
          <p:spPr>
            <a:xfrm>
              <a:off x="3886200" y="2063750"/>
              <a:ext cx="3073400" cy="158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854450" y="2476500"/>
              <a:ext cx="4699000" cy="3347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886200" y="3120176"/>
              <a:ext cx="4445000" cy="140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854450" y="3833827"/>
              <a:ext cx="2374900" cy="319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174" y="2566143"/>
            <a:ext cx="2488623" cy="32013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30700" y="2687655"/>
            <a:ext cx="382702" cy="96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132895" y="2687655"/>
            <a:ext cx="136689" cy="75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784" y="2591675"/>
            <a:ext cx="2458013" cy="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70" y="1184263"/>
            <a:ext cx="5362575" cy="1181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914399" y="116633"/>
            <a:ext cx="1022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Angabe der „Wunsch-Schulplätze“ mit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Prioritäten durch Kartenansicht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80209" y="4346311"/>
            <a:ext cx="3626148" cy="1569660"/>
          </a:xfrm>
          <a:prstGeom prst="rect">
            <a:avLst/>
          </a:prstGeom>
          <a:solidFill>
            <a:srgbClr val="FFFFFF"/>
          </a:solidFill>
          <a:ln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 der 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Suchbegriffe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Hinzufügen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Bewerbungsziels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Änderung der Wunschliste (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Löschen  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Reihenfolge   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6078880"/>
            <a:ext cx="216024" cy="2430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977" y="6381617"/>
            <a:ext cx="114306" cy="2032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658" y="4876132"/>
            <a:ext cx="1573200" cy="2688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680" y="2480295"/>
            <a:ext cx="2592288" cy="17962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Ellipse 12"/>
          <p:cNvSpPr/>
          <p:nvPr/>
        </p:nvSpPr>
        <p:spPr>
          <a:xfrm>
            <a:off x="2533493" y="2008216"/>
            <a:ext cx="1094490" cy="376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2924148">
            <a:off x="2853063" y="2613747"/>
            <a:ext cx="639582" cy="2346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prstClr val="black"/>
              </a:solidFill>
              <a:latin typeface="Times" pitchFamily="2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84" y="5598592"/>
            <a:ext cx="176396" cy="198446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356081" y="3340780"/>
            <a:ext cx="3891737" cy="2912863"/>
            <a:chOff x="6356081" y="3340780"/>
            <a:chExt cx="3891737" cy="2912863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356081" y="3340780"/>
              <a:ext cx="3891737" cy="2912863"/>
              <a:chOff x="6359323" y="3356993"/>
              <a:chExt cx="3891737" cy="2912863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9323" y="3356993"/>
                <a:ext cx="3891737" cy="291286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19" name="Ellipse 18"/>
              <p:cNvSpPr/>
              <p:nvPr/>
            </p:nvSpPr>
            <p:spPr>
              <a:xfrm>
                <a:off x="6359998" y="5661249"/>
                <a:ext cx="1094490" cy="3763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ln>
                    <a:solidFill>
                      <a:srgbClr val="FF0000"/>
                    </a:solidFill>
                  </a:ln>
                  <a:noFill/>
                  <a:latin typeface="Calibri"/>
                </a:endParaRPr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7595" y="4162473"/>
                <a:ext cx="3534912" cy="1014291"/>
              </a:xfrm>
              <a:prstGeom prst="rect">
                <a:avLst/>
              </a:prstGeom>
            </p:spPr>
          </p:pic>
        </p:grpSp>
        <p:sp>
          <p:nvSpPr>
            <p:cNvPr id="8" name="Rechteck 7"/>
            <p:cNvSpPr/>
            <p:nvPr/>
          </p:nvSpPr>
          <p:spPr>
            <a:xfrm>
              <a:off x="6527260" y="3998068"/>
              <a:ext cx="697149" cy="139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867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08589" y="401326"/>
            <a:ext cx="9395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Beispiel einer Prioritätenliste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(2-jährige Berufsfachschule)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76" y="2060848"/>
            <a:ext cx="7731795" cy="20813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7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64898" y="401326"/>
            <a:ext cx="9106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Beispiel einer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Prioritätenliste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(Berufskolleg / Berufliches Gymnasium)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152060"/>
            <a:ext cx="7958158" cy="21245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0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EC37CC-B11F-4BC3-A09B-268BF93A65EF}" type="slidenum">
              <a:rPr lang="de-DE">
                <a:solidFill>
                  <a:prstClr val="black">
                    <a:tint val="75000"/>
                  </a:prstClr>
                </a:solidFill>
                <a:latin typeface="Times" pitchFamily="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>
              <a:solidFill>
                <a:prstClr val="black">
                  <a:tint val="75000"/>
                </a:prstClr>
              </a:solidFill>
              <a:latin typeface="Times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843584" y="281848"/>
            <a:ext cx="9402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Abfrage zum früheren Schulbesuch (Berufskolleg / Berufliches Gymnasium)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87688" y="3573016"/>
            <a:ext cx="5616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79" y="1538101"/>
            <a:ext cx="6715592" cy="40698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70114" y="908050"/>
            <a:ext cx="8497887" cy="5473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Grundlegende Informationen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zu BewO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Beteiligte Schulen und Bildungsgänge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Ablaufplan für die Bewerbung mit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BewO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BewO - vom Zugang zur Schulplatzinformation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BewO - wichtige Hinweise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Fragen und Probleme – an wen wenden Sie sich?</a:t>
            </a:r>
          </a:p>
          <a:p>
            <a:pPr marL="0" indent="0">
              <a:lnSpc>
                <a:spcPct val="150000"/>
              </a:lnSpc>
              <a:buNone/>
            </a:pPr>
            <a:endParaRPr lang="de-DE" altLang="en-US" sz="12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alt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91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Themen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EC37CC-B11F-4BC3-A09B-268BF93A65EF}" type="slidenum">
              <a:rPr lang="de-DE">
                <a:solidFill>
                  <a:prstClr val="black">
                    <a:tint val="75000"/>
                  </a:prstClr>
                </a:solidFill>
                <a:latin typeface="Times" pitchFamily="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>
              <a:solidFill>
                <a:prstClr val="black">
                  <a:tint val="75000"/>
                </a:prstClr>
              </a:solidFill>
              <a:latin typeface="Times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51584" y="11663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eitere Angaben (Berufskolleg / Berufliches Gymnasium)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87688" y="3573016"/>
            <a:ext cx="5616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40" y="1410841"/>
            <a:ext cx="5696560" cy="40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7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EC37CC-B11F-4BC3-A09B-268BF93A65EF}" type="slidenum">
              <a:rPr lang="de-DE">
                <a:solidFill>
                  <a:prstClr val="black">
                    <a:tint val="75000"/>
                  </a:prstClr>
                </a:solidFill>
                <a:latin typeface="Times" pitchFamily="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>
              <a:solidFill>
                <a:prstClr val="black">
                  <a:tint val="75000"/>
                </a:prstClr>
              </a:solidFill>
              <a:latin typeface="Times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51584" y="11663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eitere Angaben (2-jährige Berufsfachschule)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87688" y="3573016"/>
            <a:ext cx="5616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916833"/>
            <a:ext cx="7391598" cy="24744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65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18" y="3995898"/>
            <a:ext cx="5256584" cy="16657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zum Aufnahmeantrag: 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Daten prüfen und Probeausdruck erstellen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31704" y="5775674"/>
            <a:ext cx="705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Ausdruck des abzugebenden Antrags, können die Prioritäten oder die Bildungsgänge nur noch durch einen Änderungsantrag (auch online) geändert werden. </a:t>
            </a:r>
          </a:p>
        </p:txBody>
      </p:sp>
      <p:sp>
        <p:nvSpPr>
          <p:cNvPr id="5" name="Ellipse 4"/>
          <p:cNvSpPr/>
          <p:nvPr/>
        </p:nvSpPr>
        <p:spPr>
          <a:xfrm>
            <a:off x="7680177" y="5085184"/>
            <a:ext cx="1224136" cy="371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8688289" y="4432563"/>
            <a:ext cx="306035" cy="5139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148228" y="4115396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Probeausdruck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314" y="1132295"/>
            <a:ext cx="4009072" cy="25127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1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26" y="4221088"/>
            <a:ext cx="8228705" cy="158417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91544" y="26064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abzugebenden Aufnahmeantrag ausdrucken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8688290" y="4293096"/>
            <a:ext cx="1368151" cy="14401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prstClr val="black"/>
              </a:solidFill>
              <a:latin typeface="Times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7" y="1276312"/>
            <a:ext cx="5113937" cy="25687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9336360" y="521489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336360" y="5555788"/>
            <a:ext cx="180134" cy="11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56" y="1916833"/>
            <a:ext cx="8388424" cy="352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991544" y="26064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endgültiger Aufnahmeantrag</a:t>
            </a: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207568" y="4228168"/>
            <a:ext cx="7992888" cy="4969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black"/>
              </a:solidFill>
              <a:latin typeface="Times" pitchFamily="2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430932" y="4941168"/>
            <a:ext cx="1144788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black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Übersichtsseite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734647" y="1447802"/>
            <a:ext cx="4095520" cy="4370164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aktuelle Informationen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Schule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Bewerbungsziele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(bei Änderungen)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Wahlfächer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(wenn Schule diese online abfragt)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(nach dem Verteilungslauf im Juli)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1" y="1435101"/>
            <a:ext cx="4923963" cy="36734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Rechteck 1"/>
          <p:cNvSpPr/>
          <p:nvPr/>
        </p:nvSpPr>
        <p:spPr>
          <a:xfrm>
            <a:off x="5244382" y="1960880"/>
            <a:ext cx="1674578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850644"/>
            <a:ext cx="6096000" cy="2200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1991544" y="26064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Schulplatzinformation</a:t>
            </a:r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1981200" y="1435101"/>
            <a:ext cx="8291264" cy="14178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einloggen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 der Übersicht auf den Button „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klicken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enthält evtl. Anlagen (Dokumentenlinks)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4760512"/>
            <a:ext cx="6169943" cy="187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769360" y="2987040"/>
            <a:ext cx="4165600" cy="75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2492897"/>
            <a:ext cx="3448531" cy="186716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Problemen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 habe mein Passwort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vergessen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3898776" cy="3774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BewO – Anmeldeseite: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E-Mail-Adresse eingeben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Link in E-Mail bestätigen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Passwort ändern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zuständige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6138218" y="2103938"/>
            <a:ext cx="4041775" cy="3951288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BewO einloggen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Überblickseite steht die aktuell zuständige Schule</a:t>
            </a:r>
          </a:p>
        </p:txBody>
      </p:sp>
      <p:sp>
        <p:nvSpPr>
          <p:cNvPr id="9" name="Pfeil nach links 8"/>
          <p:cNvSpPr/>
          <p:nvPr/>
        </p:nvSpPr>
        <p:spPr>
          <a:xfrm rot="19070506">
            <a:off x="3349330" y="3241680"/>
            <a:ext cx="864096" cy="369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284985"/>
            <a:ext cx="2686050" cy="2409825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2084278" y="3703222"/>
            <a:ext cx="1563450" cy="445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n>
                <a:solidFill>
                  <a:srgbClr val="FF0000"/>
                </a:solidFill>
              </a:ln>
              <a:noFill/>
              <a:latin typeface="Calibri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814350" y="830467"/>
            <a:ext cx="1680876" cy="758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636927" y="853914"/>
            <a:ext cx="2336232" cy="765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Wichtige Hinweise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109785" y="981076"/>
            <a:ext cx="10566400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Erziehungsberechtigte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müssen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bei Minderjährigen den Aufnahmeantrag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unterschreiben 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Abgabe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des 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Aufnahmeantrags und der notwendigen Unterlagen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 der Schule erster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Priorität („Wunschschule“) ist eine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Voraussetzung für die Teilnahme am Bewerbungsverfahren 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Versand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von Informationen zum Stand der Bewerbung und der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Schulplatzvergabe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erfolgt an die angegebenen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E-Mail-Adressen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(Benutzerdaten und ggf. Erziehungsberechtigte)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erden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die Aufnahmevoraussetzungen für kein gewünschtes Bildungsziel erfüllt, versendet die zuständige Schule eine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Absage</a:t>
            </a:r>
          </a:p>
        </p:txBody>
      </p:sp>
    </p:spTree>
    <p:extLst>
      <p:ext uri="{BB962C8B-B14F-4D97-AF65-F5344CB8AC3E}">
        <p14:creationId xmlns:p14="http://schemas.microsoft.com/office/powerpoint/2010/main" val="27632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53662" y="942975"/>
            <a:ext cx="10011507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Speicherung der Bewerberdaten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jedem Schritt, so dass eine schrittweise Eingabe der Daten möglich ist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Online-Änderung der Bewerberdaten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nur bis zum Ausdruck „Abzugebender Ausdruck“ </a:t>
            </a:r>
            <a:r>
              <a:rPr lang="de-DE" altLang="de-DE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möglich (Empfehlung: vorab Probeausdruck)</a:t>
            </a:r>
            <a:endParaRPr lang="de-DE" altLang="de-DE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Änderung der Prioritäten 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vor dem 1. März online im Aufnahmeantrag 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möglich, solange die Bewerbung noch nicht endgültig ausgedruckt wurde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sobald endgültiger Ausdruck durch die Schule eingelesen </a:t>
            </a:r>
            <a:r>
              <a:rPr lang="de-DE" altLang="de-DE" b="1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wurde: 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Prioritätenänderung durch Bewerber/in bzw. Erziehungsberechtigte nur als Änderungsantrag (auch online) möglich</a:t>
            </a:r>
            <a:endParaRPr lang="de-DE" altLang="de-DE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wichtige 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Hinweise</a:t>
            </a:r>
          </a:p>
        </p:txBody>
      </p:sp>
    </p:spTree>
    <p:extLst>
      <p:ext uri="{BB962C8B-B14F-4D97-AF65-F5344CB8AC3E}">
        <p14:creationId xmlns:p14="http://schemas.microsoft.com/office/powerpoint/2010/main" val="16302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1. Grundlegende Informationen zu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84772" y="1019010"/>
            <a:ext cx="916938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Software vereinfacht Anmeldeverfahren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und 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Schulplatzvergabe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Online-Bewerbung unter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  <a:hlinkClick r:id="rId3"/>
              </a:rPr>
              <a:t>https://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  <a:hlinkClick r:id="rId3"/>
              </a:rPr>
              <a:t>bewo.kultus-bw.de/bewo</a:t>
            </a:r>
            <a:endPara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endPara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Bewerbung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für mehrere Bildungsgänge an unterschiedlichen Schulen 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mit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einem Aufnahmeantrag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Angabe mehrerer „Wunsch-Schulplätze“ mit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Prioritätenangabe,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d.h. einer persönlichen Rangfolge der Bewerbungsziele</a:t>
            </a:r>
            <a:endParaRPr lang="de-DE" altLang="en-US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Information per E-Mail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über den aktuellen Stand der Bewerbung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Aufnahme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an der beruflichen Schule noch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vor den Sommerferien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1" dirty="0">
                <a:latin typeface="Arial" pitchFamily="34" charset="0"/>
                <a:ea typeface="SimSun" pitchFamily="2" charset="-122"/>
                <a:cs typeface="Arial" pitchFamily="34" charset="0"/>
              </a:rPr>
              <a:t>Freibleibende Plätze werden im Nachrückverfahren besetzt</a:t>
            </a:r>
            <a:endParaRPr lang="de-DE" altLang="en-US" b="1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lvl="0"/>
            <a:endParaRPr lang="de-DE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78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Fragen und Probleme – an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wen wenden Sie sich?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372441" y="1011430"/>
            <a:ext cx="74888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Bis zur Vergabe des vorläufigen Schulplatzes im März wenden Sie sich bei Fragen und Problemen zunächst an die Schule Ihrer ersten Priorität.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Danach ist die Schule für Sie zuständig, an der Sie einen vorläufigen Schulplatz erhalten haben. 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Wenn Sie keinen vorläufigen Schulplatz erhalten haben, ist weiterhin die Schule der ersten Priorität für Sie zuständig. 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Die zuständige Schule ist nach dem Einloggen in </a:t>
            </a:r>
            <a:r>
              <a:rPr lang="de-DE" altLang="de-DE" sz="20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BewO </a:t>
            </a: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 der Überblickseite online </a:t>
            </a:r>
            <a:r>
              <a:rPr lang="de-DE" altLang="de-DE" sz="20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sichtbar.</a:t>
            </a:r>
            <a:endParaRPr lang="de-DE" altLang="de-DE" sz="2000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059825" y="1011431"/>
            <a:ext cx="7488832" cy="3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algn="ctr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Vielen Dank für Ihre </a:t>
            </a:r>
            <a:r>
              <a:rPr lang="de-DE" altLang="de-DE" b="1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Aufmerksamkeit!</a:t>
            </a:r>
            <a:endParaRPr lang="de-DE" altLang="de-DE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84771" y="1019010"/>
            <a:ext cx="9028705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lle 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beruflichen Schulen in Baden-Württemberg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3-jährigen Beruflichen Gymnasien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mit 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den jeweiligen Profilen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 alle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Berufskollegs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(BKs) </a:t>
            </a:r>
          </a:p>
          <a:p>
            <a:pPr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b="1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de-DE" altLang="de-DE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außer (in diesen Fällen direkte Bewerbung an der Schule)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de-DE" altLang="de-DE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Duale Berufskollegs (kaufmännisch/gewerblich)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Einjähriges Berufskolleg zum Erwerb der 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Fachhochschulreife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Fachschule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für Sozialpädagogik (2BKSP, BKSPT, BKSPIT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pharmazeutisch technische Assistent/-innen (2BKPH)</a:t>
            </a:r>
            <a:endParaRPr lang="de-DE" altLang="de-DE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Berufskolleg </a:t>
            </a:r>
            <a:r>
              <a:rPr lang="de-DE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für Grafik-Design (3BKGD)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für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Informatik (3BKI), Böblingen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Sport und Vereinsmanagement (3BKSVM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4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Beteiligte Schulen und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Bildungsgänge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91544" y="1019010"/>
            <a:ext cx="10403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alle </a:t>
            </a:r>
            <a:r>
              <a:rPr lang="de-DE" altLang="en-US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beruflichen Schulen in Baden-Württemberg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400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 </a:t>
            </a:r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zweijährigen zur Fachschulreife </a:t>
            </a: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(„mittlere Reife“) führenden </a:t>
            </a:r>
            <a:b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Berufsfachschulen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</a:t>
            </a: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ewerblich-technischer Bereich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</a:t>
            </a: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aufmännischer Bereich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Bereich Ernährung und Gesundheit mit den Profilen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71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Ablaufplan für die Bewerbung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über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im Jahr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853923375"/>
              </p:ext>
            </p:extLst>
          </p:nvPr>
        </p:nvGraphicFramePr>
        <p:xfrm>
          <a:off x="1919536" y="1052736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Ablaufplan für die Bewerbung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über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im Jahr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085673819"/>
              </p:ext>
            </p:extLst>
          </p:nvPr>
        </p:nvGraphicFramePr>
        <p:xfrm>
          <a:off x="1847528" y="980728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32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2329880" y="259443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 aus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Sicht der Bewerberinnen und Bewerber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29879" y="692696"/>
            <a:ext cx="9338490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 bis 1. März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 online ausfüllen und Probeausdruck erstellen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Antrag online ändern und (endgültig) ausdrucken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Aufnahmeantrag unterschreiben und ggf. von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Erziehungsberechtigten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unterschreiben lassen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Bewerbungsunterlagen an Prio1-Schule abgeben (oder zuschicken)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Ausnahmefällen: Bewerbungsunterlagen an weiteren Schulen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bis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(nach dem 1. Verteillauf)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Rückmeldung zur Bewerbung um einen Schulplatz (zum Download)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Zusage – sofern Schule abfragt: Bewerber tragen Wunsch-Wahlfächer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Prioritäten-Änderung oder Wahl weiterer Bewerbungsziele in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(Änderungsantrag online)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Interesse mehr an einem Schulplatz besteht: schriftliche Abmeldung an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zuständige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schicken</a:t>
            </a:r>
          </a:p>
        </p:txBody>
      </p:sp>
    </p:spTree>
    <p:extLst>
      <p:ext uri="{BB962C8B-B14F-4D97-AF65-F5344CB8AC3E}">
        <p14:creationId xmlns:p14="http://schemas.microsoft.com/office/powerpoint/2010/main" val="21119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790188" y="176061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 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Sicht der Bewerberinnen und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Bewerber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90188" y="453060"/>
            <a:ext cx="1140181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Bewerber nach dem offiziellen Bewerbungsschluss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März) 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Online-Bewerbung auf Warteliste ab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01.04.2025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egenüber fristgerechten Bewerbungen erfolgt eine nachrangige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im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Verteilungslauf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vor dem 2. Verteilungslauf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fristgerechte Vorlage des Zeugnisses bzw. der Endnoten an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zuständigen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(ggf. vorher Notenauszug beantragen)</a:t>
            </a: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nach dem 2. Verteilungslauf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Verteilergebnis online herunterladen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Zusage: am Aufnahmetag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zuständiger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erscheinen und Schulplatz annehmen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Platz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Nachrücker: auf Benachrichtigung durch Schule warten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Breitbild</PresentationFormat>
  <Paragraphs>206</Paragraphs>
  <Slides>31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Times</vt:lpstr>
      <vt:lpstr>Wingdings</vt:lpstr>
      <vt:lpstr>Office</vt:lpstr>
      <vt:lpstr>Larissa</vt:lpstr>
      <vt:lpstr>BewO Bewerbungsverfahren Online Baden-Württemberg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IUK-Berater4 - Aniko Berndt (IBBW)</dc:creator>
  <cp:lastModifiedBy>Funk, Anne (IBBW Stuttgart)</cp:lastModifiedBy>
  <cp:revision>62</cp:revision>
  <dcterms:created xsi:type="dcterms:W3CDTF">2023-11-22T15:28:36Z</dcterms:created>
  <dcterms:modified xsi:type="dcterms:W3CDTF">2024-12-05T06:52:21Z</dcterms:modified>
</cp:coreProperties>
</file>